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0"/>
  </p:notesMasterIdLst>
  <p:handoutMasterIdLst>
    <p:handoutMasterId r:id="rId11"/>
  </p:handoutMasterIdLst>
  <p:sldIdLst>
    <p:sldId id="265" r:id="rId2"/>
    <p:sldId id="258" r:id="rId3"/>
    <p:sldId id="262" r:id="rId4"/>
    <p:sldId id="260" r:id="rId5"/>
    <p:sldId id="259" r:id="rId6"/>
    <p:sldId id="263" r:id="rId7"/>
    <p:sldId id="261" r:id="rId8"/>
    <p:sldId id="264" r:id="rId9"/>
  </p:sldIdLst>
  <p:sldSz cx="9144000" cy="6858000" type="screen4x3"/>
  <p:notesSz cx="9939338" cy="68072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9" autoAdjust="0"/>
    <p:restoredTop sz="90647" autoAdjust="0"/>
  </p:normalViewPr>
  <p:slideViewPr>
    <p:cSldViewPr snapToGrid="0" showGuides="1">
      <p:cViewPr varScale="1">
        <p:scale>
          <a:sx n="81" d="100"/>
          <a:sy n="81" d="100"/>
        </p:scale>
        <p:origin x="882" y="84"/>
      </p:cViewPr>
      <p:guideLst>
        <p:guide orient="horz" pos="2160"/>
        <p:guide pos="2880"/>
      </p:guideLst>
    </p:cSldViewPr>
  </p:slideViewPr>
  <p:notesTextViewPr>
    <p:cViewPr>
      <p:scale>
        <a:sx n="1" d="1"/>
        <a:sy n="1" d="1"/>
      </p:scale>
      <p:origin x="0" y="0"/>
    </p:cViewPr>
  </p:notesTextViewPr>
  <p:notesViewPr>
    <p:cSldViewPr snapToGrid="0">
      <p:cViewPr varScale="1">
        <p:scale>
          <a:sx n="82" d="100"/>
          <a:sy n="82" d="100"/>
        </p:scale>
        <p:origin x="672" y="96"/>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4306188" cy="341509"/>
          </a:xfrm>
          <a:prstGeom prst="rect">
            <a:avLst/>
          </a:prstGeom>
        </p:spPr>
        <p:txBody>
          <a:bodyPr vert="horz" lIns="92155" tIns="46077" rIns="92155" bIns="46077" rtlCol="0"/>
          <a:lstStyle>
            <a:lvl1pPr algn="l">
              <a:defRPr sz="1200"/>
            </a:lvl1pPr>
          </a:lstStyle>
          <a:p>
            <a:endParaRPr kumimoji="1" lang="ja-JP" altLang="en-US" dirty="0"/>
          </a:p>
        </p:txBody>
      </p:sp>
      <p:sp>
        <p:nvSpPr>
          <p:cNvPr id="3" name="日付プレースホルダー 2"/>
          <p:cNvSpPr>
            <a:spLocks noGrp="1"/>
          </p:cNvSpPr>
          <p:nvPr>
            <p:ph type="dt" sz="quarter" idx="1"/>
          </p:nvPr>
        </p:nvSpPr>
        <p:spPr>
          <a:xfrm>
            <a:off x="5630810" y="1"/>
            <a:ext cx="4306188" cy="341509"/>
          </a:xfrm>
          <a:prstGeom prst="rect">
            <a:avLst/>
          </a:prstGeom>
        </p:spPr>
        <p:txBody>
          <a:bodyPr vert="horz" lIns="92155" tIns="46077" rIns="92155" bIns="46077" rtlCol="0"/>
          <a:lstStyle>
            <a:lvl1pPr algn="r">
              <a:defRPr sz="1200"/>
            </a:lvl1pPr>
          </a:lstStyle>
          <a:p>
            <a:fld id="{F4B1B4E0-E4D1-4CC1-A5ED-0BE6A5493627}" type="datetimeFigureOut">
              <a:rPr kumimoji="1" lang="ja-JP" altLang="en-US" smtClean="0"/>
              <a:t>2025/6/11</a:t>
            </a:fld>
            <a:endParaRPr kumimoji="1" lang="ja-JP" altLang="en-US"/>
          </a:p>
        </p:txBody>
      </p:sp>
      <p:sp>
        <p:nvSpPr>
          <p:cNvPr id="4" name="フッター プレースホルダー 3"/>
          <p:cNvSpPr>
            <a:spLocks noGrp="1"/>
          </p:cNvSpPr>
          <p:nvPr>
            <p:ph type="ftr" sz="quarter" idx="2"/>
          </p:nvPr>
        </p:nvSpPr>
        <p:spPr>
          <a:xfrm>
            <a:off x="0" y="6465692"/>
            <a:ext cx="4306188" cy="341509"/>
          </a:xfrm>
          <a:prstGeom prst="rect">
            <a:avLst/>
          </a:prstGeom>
        </p:spPr>
        <p:txBody>
          <a:bodyPr vert="horz" lIns="92155" tIns="46077" rIns="92155" bIns="46077"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630810" y="6465692"/>
            <a:ext cx="4306188" cy="341509"/>
          </a:xfrm>
          <a:prstGeom prst="rect">
            <a:avLst/>
          </a:prstGeom>
        </p:spPr>
        <p:txBody>
          <a:bodyPr vert="horz" lIns="92155" tIns="46077" rIns="92155" bIns="46077" rtlCol="0" anchor="b"/>
          <a:lstStyle>
            <a:lvl1pPr algn="r">
              <a:defRPr sz="1200"/>
            </a:lvl1pPr>
          </a:lstStyle>
          <a:p>
            <a:fld id="{9AE94317-037F-4CB7-9C82-7E5DEEE72C0F}" type="slidenum">
              <a:rPr kumimoji="1" lang="ja-JP" altLang="en-US" smtClean="0"/>
              <a:t>‹#›</a:t>
            </a:fld>
            <a:endParaRPr kumimoji="1" lang="ja-JP" altLang="en-US"/>
          </a:p>
        </p:txBody>
      </p:sp>
    </p:spTree>
    <p:extLst>
      <p:ext uri="{BB962C8B-B14F-4D97-AF65-F5344CB8AC3E}">
        <p14:creationId xmlns:p14="http://schemas.microsoft.com/office/powerpoint/2010/main" val="41210436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1"/>
            <a:ext cx="4306577" cy="340634"/>
          </a:xfrm>
          <a:prstGeom prst="rect">
            <a:avLst/>
          </a:prstGeom>
        </p:spPr>
        <p:txBody>
          <a:bodyPr vert="horz" lIns="92229" tIns="46115" rIns="92229" bIns="46115" rtlCol="0"/>
          <a:lstStyle>
            <a:lvl1pPr algn="l">
              <a:defRPr sz="1200"/>
            </a:lvl1pPr>
          </a:lstStyle>
          <a:p>
            <a:endParaRPr kumimoji="1" lang="ja-JP" altLang="en-US"/>
          </a:p>
        </p:txBody>
      </p:sp>
      <p:sp>
        <p:nvSpPr>
          <p:cNvPr id="3" name="日付プレースホルダー 2"/>
          <p:cNvSpPr>
            <a:spLocks noGrp="1"/>
          </p:cNvSpPr>
          <p:nvPr>
            <p:ph type="dt" idx="1"/>
          </p:nvPr>
        </p:nvSpPr>
        <p:spPr>
          <a:xfrm>
            <a:off x="5630419" y="1"/>
            <a:ext cx="4306577" cy="340634"/>
          </a:xfrm>
          <a:prstGeom prst="rect">
            <a:avLst/>
          </a:prstGeom>
        </p:spPr>
        <p:txBody>
          <a:bodyPr vert="horz" lIns="92229" tIns="46115" rIns="92229" bIns="46115" rtlCol="0"/>
          <a:lstStyle>
            <a:lvl1pPr algn="r">
              <a:defRPr sz="1200"/>
            </a:lvl1pPr>
          </a:lstStyle>
          <a:p>
            <a:fld id="{D53FEA49-17E2-48C8-B82D-E18F62F1150E}" type="datetimeFigureOut">
              <a:rPr kumimoji="1" lang="ja-JP" altLang="en-US" smtClean="0"/>
              <a:t>2025/6/11</a:t>
            </a:fld>
            <a:endParaRPr kumimoji="1" lang="ja-JP" altLang="en-US"/>
          </a:p>
        </p:txBody>
      </p:sp>
      <p:sp>
        <p:nvSpPr>
          <p:cNvPr id="4" name="スライド イメージ プレースホルダー 3"/>
          <p:cNvSpPr>
            <a:spLocks noGrp="1" noRot="1" noChangeAspect="1"/>
          </p:cNvSpPr>
          <p:nvPr>
            <p:ph type="sldImg" idx="2"/>
          </p:nvPr>
        </p:nvSpPr>
        <p:spPr>
          <a:xfrm>
            <a:off x="3268663" y="509588"/>
            <a:ext cx="3402012" cy="2552700"/>
          </a:xfrm>
          <a:prstGeom prst="rect">
            <a:avLst/>
          </a:prstGeom>
          <a:noFill/>
          <a:ln w="12700">
            <a:solidFill>
              <a:prstClr val="black"/>
            </a:solidFill>
          </a:ln>
        </p:spPr>
        <p:txBody>
          <a:bodyPr vert="horz" lIns="92229" tIns="46115" rIns="92229" bIns="46115" rtlCol="0" anchor="ctr"/>
          <a:lstStyle/>
          <a:p>
            <a:endParaRPr lang="ja-JP" altLang="en-US"/>
          </a:p>
        </p:txBody>
      </p:sp>
      <p:sp>
        <p:nvSpPr>
          <p:cNvPr id="5" name="ノート プレースホルダー 4"/>
          <p:cNvSpPr>
            <a:spLocks noGrp="1"/>
          </p:cNvSpPr>
          <p:nvPr>
            <p:ph type="body" sz="quarter" idx="3"/>
          </p:nvPr>
        </p:nvSpPr>
        <p:spPr>
          <a:xfrm>
            <a:off x="993467" y="3233283"/>
            <a:ext cx="7952407" cy="3063514"/>
          </a:xfrm>
          <a:prstGeom prst="rect">
            <a:avLst/>
          </a:prstGeom>
        </p:spPr>
        <p:txBody>
          <a:bodyPr vert="horz" lIns="92229" tIns="46115" rIns="92229" bIns="4611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6465471"/>
            <a:ext cx="4306577" cy="340634"/>
          </a:xfrm>
          <a:prstGeom prst="rect">
            <a:avLst/>
          </a:prstGeom>
        </p:spPr>
        <p:txBody>
          <a:bodyPr vert="horz" lIns="92229" tIns="46115" rIns="92229" bIns="4611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630419" y="6465471"/>
            <a:ext cx="4306577" cy="340634"/>
          </a:xfrm>
          <a:prstGeom prst="rect">
            <a:avLst/>
          </a:prstGeom>
        </p:spPr>
        <p:txBody>
          <a:bodyPr vert="horz" lIns="92229" tIns="46115" rIns="92229" bIns="46115" rtlCol="0" anchor="b"/>
          <a:lstStyle>
            <a:lvl1pPr algn="r">
              <a:defRPr sz="1200"/>
            </a:lvl1pPr>
          </a:lstStyle>
          <a:p>
            <a:fld id="{8A01FE21-1DD3-4013-9C13-B2F1B2FD4FDC}" type="slidenum">
              <a:rPr kumimoji="1" lang="ja-JP" altLang="en-US" smtClean="0"/>
              <a:t>‹#›</a:t>
            </a:fld>
            <a:endParaRPr kumimoji="1" lang="ja-JP" altLang="en-US"/>
          </a:p>
        </p:txBody>
      </p:sp>
    </p:spTree>
    <p:extLst>
      <p:ext uri="{BB962C8B-B14F-4D97-AF65-F5344CB8AC3E}">
        <p14:creationId xmlns:p14="http://schemas.microsoft.com/office/powerpoint/2010/main" val="130291987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01FE21-1DD3-4013-9C13-B2F1B2FD4FDC}" type="slidenum">
              <a:rPr kumimoji="1" lang="ja-JP" altLang="en-US" smtClean="0"/>
              <a:t>1</a:t>
            </a:fld>
            <a:endParaRPr kumimoji="1" lang="ja-JP" altLang="en-US"/>
          </a:p>
        </p:txBody>
      </p:sp>
    </p:spTree>
    <p:extLst>
      <p:ext uri="{BB962C8B-B14F-4D97-AF65-F5344CB8AC3E}">
        <p14:creationId xmlns:p14="http://schemas.microsoft.com/office/powerpoint/2010/main" val="39167660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FB14C467-F9E1-4A92-ACC0-37730EFE2420}" type="datetime1">
              <a:rPr kumimoji="1" lang="ja-JP" altLang="en-US" smtClean="0"/>
              <a:t>2025/6/11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CDD9795-9A3E-417C-89FE-B37AB4243D90}" type="slidenum">
              <a:rPr kumimoji="1" lang="ja-JP" altLang="en-US" smtClean="0"/>
              <a:t>‹#›</a:t>
            </a:fld>
            <a:endParaRPr kumimoji="1" lang="ja-JP" altLang="en-US"/>
          </a:p>
        </p:txBody>
      </p:sp>
    </p:spTree>
    <p:extLst>
      <p:ext uri="{BB962C8B-B14F-4D97-AF65-F5344CB8AC3E}">
        <p14:creationId xmlns:p14="http://schemas.microsoft.com/office/powerpoint/2010/main" val="3432040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FEB60E7-8084-442B-918F-8ECCEFC97958}" type="datetime1">
              <a:rPr kumimoji="1" lang="ja-JP" altLang="en-US" smtClean="0"/>
              <a:t>2025/6/11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CDD9795-9A3E-417C-89FE-B37AB4243D90}" type="slidenum">
              <a:rPr kumimoji="1" lang="ja-JP" altLang="en-US" smtClean="0"/>
              <a:t>‹#›</a:t>
            </a:fld>
            <a:endParaRPr kumimoji="1" lang="ja-JP" altLang="en-US"/>
          </a:p>
        </p:txBody>
      </p:sp>
    </p:spTree>
    <p:extLst>
      <p:ext uri="{BB962C8B-B14F-4D97-AF65-F5344CB8AC3E}">
        <p14:creationId xmlns:p14="http://schemas.microsoft.com/office/powerpoint/2010/main" val="1498839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F48FB27-EC5B-4B07-8EC6-FBCBE6546214}" type="datetime1">
              <a:rPr kumimoji="1" lang="ja-JP" altLang="en-US" smtClean="0"/>
              <a:t>2025/6/11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CDD9795-9A3E-417C-89FE-B37AB4243D90}" type="slidenum">
              <a:rPr kumimoji="1" lang="ja-JP" altLang="en-US" smtClean="0"/>
              <a:t>‹#›</a:t>
            </a:fld>
            <a:endParaRPr kumimoji="1" lang="ja-JP" altLang="en-US"/>
          </a:p>
        </p:txBody>
      </p:sp>
    </p:spTree>
    <p:extLst>
      <p:ext uri="{BB962C8B-B14F-4D97-AF65-F5344CB8AC3E}">
        <p14:creationId xmlns:p14="http://schemas.microsoft.com/office/powerpoint/2010/main" val="3464928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62ECFFA-55AC-4C40-AC50-3939143E28FC}" type="datetime1">
              <a:rPr kumimoji="1" lang="ja-JP" altLang="en-US" smtClean="0"/>
              <a:t>2025/6/11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CDD9795-9A3E-417C-89FE-B37AB4243D90}" type="slidenum">
              <a:rPr kumimoji="1" lang="ja-JP" altLang="en-US" smtClean="0"/>
              <a:t>‹#›</a:t>
            </a:fld>
            <a:endParaRPr kumimoji="1" lang="ja-JP" altLang="en-US"/>
          </a:p>
        </p:txBody>
      </p:sp>
    </p:spTree>
    <p:extLst>
      <p:ext uri="{BB962C8B-B14F-4D97-AF65-F5344CB8AC3E}">
        <p14:creationId xmlns:p14="http://schemas.microsoft.com/office/powerpoint/2010/main" val="35848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28071C80-78F1-4EC3-8803-C17CE2D8262D}" type="datetime1">
              <a:rPr kumimoji="1" lang="ja-JP" altLang="en-US" smtClean="0"/>
              <a:t>2025/6/11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CDD9795-9A3E-417C-89FE-B37AB4243D90}" type="slidenum">
              <a:rPr kumimoji="1" lang="ja-JP" altLang="en-US" smtClean="0"/>
              <a:t>‹#›</a:t>
            </a:fld>
            <a:endParaRPr kumimoji="1" lang="ja-JP" altLang="en-US"/>
          </a:p>
        </p:txBody>
      </p:sp>
    </p:spTree>
    <p:extLst>
      <p:ext uri="{BB962C8B-B14F-4D97-AF65-F5344CB8AC3E}">
        <p14:creationId xmlns:p14="http://schemas.microsoft.com/office/powerpoint/2010/main" val="3318995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FE1A079E-799F-49CE-BAE6-6A1CA75A322B}" type="datetime1">
              <a:rPr kumimoji="1" lang="ja-JP" altLang="en-US" smtClean="0"/>
              <a:t>2025/6/11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CDD9795-9A3E-417C-89FE-B37AB4243D90}" type="slidenum">
              <a:rPr kumimoji="1" lang="ja-JP" altLang="en-US" smtClean="0"/>
              <a:t>‹#›</a:t>
            </a:fld>
            <a:endParaRPr kumimoji="1" lang="ja-JP" altLang="en-US"/>
          </a:p>
        </p:txBody>
      </p:sp>
    </p:spTree>
    <p:extLst>
      <p:ext uri="{BB962C8B-B14F-4D97-AF65-F5344CB8AC3E}">
        <p14:creationId xmlns:p14="http://schemas.microsoft.com/office/powerpoint/2010/main" val="2482667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DE587A43-9A2D-446D-8255-968A5B7B1D0D}" type="datetime1">
              <a:rPr kumimoji="1" lang="ja-JP" altLang="en-US" smtClean="0"/>
              <a:t>2025/6/11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0CDD9795-9A3E-417C-89FE-B37AB4243D90}" type="slidenum">
              <a:rPr kumimoji="1" lang="ja-JP" altLang="en-US" smtClean="0"/>
              <a:t>‹#›</a:t>
            </a:fld>
            <a:endParaRPr kumimoji="1" lang="ja-JP" altLang="en-US"/>
          </a:p>
        </p:txBody>
      </p:sp>
    </p:spTree>
    <p:extLst>
      <p:ext uri="{BB962C8B-B14F-4D97-AF65-F5344CB8AC3E}">
        <p14:creationId xmlns:p14="http://schemas.microsoft.com/office/powerpoint/2010/main" val="2988893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B6692B04-75F9-48A0-ADE6-FB0B114200F0}" type="datetime1">
              <a:rPr kumimoji="1" lang="ja-JP" altLang="en-US" smtClean="0"/>
              <a:t>2025/6/11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CDD9795-9A3E-417C-89FE-B37AB4243D90}" type="slidenum">
              <a:rPr kumimoji="1" lang="ja-JP" altLang="en-US" smtClean="0"/>
              <a:t>‹#›</a:t>
            </a:fld>
            <a:endParaRPr kumimoji="1" lang="ja-JP" altLang="en-US"/>
          </a:p>
        </p:txBody>
      </p:sp>
    </p:spTree>
    <p:extLst>
      <p:ext uri="{BB962C8B-B14F-4D97-AF65-F5344CB8AC3E}">
        <p14:creationId xmlns:p14="http://schemas.microsoft.com/office/powerpoint/2010/main" val="2916143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65BB0AF9-3F28-4D43-88A6-25DED071D473}" type="datetime1">
              <a:rPr kumimoji="1" lang="ja-JP" altLang="en-US" smtClean="0"/>
              <a:t>2025/6/11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CDD9795-9A3E-417C-89FE-B37AB4243D90}" type="slidenum">
              <a:rPr kumimoji="1" lang="ja-JP" altLang="en-US" smtClean="0"/>
              <a:t>‹#›</a:t>
            </a:fld>
            <a:endParaRPr kumimoji="1" lang="ja-JP" altLang="en-US"/>
          </a:p>
        </p:txBody>
      </p:sp>
    </p:spTree>
    <p:extLst>
      <p:ext uri="{BB962C8B-B14F-4D97-AF65-F5344CB8AC3E}">
        <p14:creationId xmlns:p14="http://schemas.microsoft.com/office/powerpoint/2010/main" val="3733746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C2C17769-8A1E-45A2-A88F-3F94A98188E5}" type="datetime1">
              <a:rPr kumimoji="1" lang="ja-JP" altLang="en-US" smtClean="0"/>
              <a:t>2025/6/11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CDD9795-9A3E-417C-89FE-B37AB4243D90}" type="slidenum">
              <a:rPr kumimoji="1" lang="ja-JP" altLang="en-US" smtClean="0"/>
              <a:t>‹#›</a:t>
            </a:fld>
            <a:endParaRPr kumimoji="1" lang="ja-JP" altLang="en-US"/>
          </a:p>
        </p:txBody>
      </p:sp>
    </p:spTree>
    <p:extLst>
      <p:ext uri="{BB962C8B-B14F-4D97-AF65-F5344CB8AC3E}">
        <p14:creationId xmlns:p14="http://schemas.microsoft.com/office/powerpoint/2010/main" val="623518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AE25814B-4C44-43A4-9957-A49A9F0E1D56}" type="datetime1">
              <a:rPr kumimoji="1" lang="ja-JP" altLang="en-US" smtClean="0"/>
              <a:t>2025/6/11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CDD9795-9A3E-417C-89FE-B37AB4243D90}" type="slidenum">
              <a:rPr kumimoji="1" lang="ja-JP" altLang="en-US" smtClean="0"/>
              <a:t>‹#›</a:t>
            </a:fld>
            <a:endParaRPr kumimoji="1" lang="ja-JP" altLang="en-US"/>
          </a:p>
        </p:txBody>
      </p:sp>
    </p:spTree>
    <p:extLst>
      <p:ext uri="{BB962C8B-B14F-4D97-AF65-F5344CB8AC3E}">
        <p14:creationId xmlns:p14="http://schemas.microsoft.com/office/powerpoint/2010/main" val="1597676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C722D8-CEF3-4049-84CC-ABC45C7D3C14}" type="datetime1">
              <a:rPr kumimoji="1" lang="ja-JP" altLang="en-US" smtClean="0"/>
              <a:t>2025/6/11</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DD9795-9A3E-417C-89FE-B37AB4243D90}" type="slidenum">
              <a:rPr kumimoji="1" lang="ja-JP" altLang="en-US" smtClean="0"/>
              <a:t>‹#›</a:t>
            </a:fld>
            <a:endParaRPr kumimoji="1" lang="ja-JP" altLang="en-US"/>
          </a:p>
        </p:txBody>
      </p:sp>
    </p:spTree>
    <p:extLst>
      <p:ext uri="{BB962C8B-B14F-4D97-AF65-F5344CB8AC3E}">
        <p14:creationId xmlns:p14="http://schemas.microsoft.com/office/powerpoint/2010/main" val="190026414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3661725"/>
            <a:ext cx="7772400" cy="1406587"/>
          </a:xfrm>
        </p:spPr>
        <p:txBody>
          <a:bodyPr>
            <a:normAutofit/>
          </a:bodyPr>
          <a:lstStyle/>
          <a:p>
            <a:r>
              <a:rPr lang="en-US" altLang="ja-JP" sz="2800" i="1" dirty="0">
                <a:solidFill>
                  <a:srgbClr val="FF0000"/>
                </a:solidFill>
              </a:rPr>
              <a:t>※</a:t>
            </a:r>
            <a:r>
              <a:rPr lang="ja-JP" altLang="en-US" sz="2800" i="1" dirty="0">
                <a:solidFill>
                  <a:srgbClr val="FF0000"/>
                </a:solidFill>
              </a:rPr>
              <a:t>創意工夫の業績名を記載してください。</a:t>
            </a:r>
            <a:br>
              <a:rPr lang="en-US" altLang="ja-JP" sz="3200" i="1" dirty="0">
                <a:solidFill>
                  <a:srgbClr val="FF0000"/>
                </a:solidFill>
              </a:rPr>
            </a:br>
            <a:r>
              <a:rPr lang="ja-JP" altLang="en-US" sz="1300" i="1" dirty="0">
                <a:solidFill>
                  <a:srgbClr val="FF0000"/>
                </a:solidFill>
              </a:rPr>
              <a:t>創意工夫の特徴をとらえた簡潔な表現で、「○○の考案」、「○○の改良」、「○○の改善」の</a:t>
            </a:r>
            <a:br>
              <a:rPr lang="en-US" altLang="ja-JP" sz="1300" i="1" dirty="0">
                <a:solidFill>
                  <a:srgbClr val="FF0000"/>
                </a:solidFill>
              </a:rPr>
            </a:br>
            <a:r>
              <a:rPr lang="ja-JP" altLang="en-US" sz="1300" i="1" dirty="0">
                <a:solidFill>
                  <a:srgbClr val="FF0000"/>
                </a:solidFill>
              </a:rPr>
              <a:t>いずれかの語尾とし、商標名、商品名、会社名及び句読点等（（）「」・</a:t>
            </a:r>
            <a:r>
              <a:rPr lang="ja-JP" altLang="en-US" sz="1300" i="1" dirty="0" err="1">
                <a:solidFill>
                  <a:srgbClr val="FF0000"/>
                </a:solidFill>
              </a:rPr>
              <a:t>、。</a:t>
            </a:r>
            <a:r>
              <a:rPr lang="ja-JP" altLang="en-US" sz="1300" i="1" dirty="0">
                <a:solidFill>
                  <a:srgbClr val="FF0000"/>
                </a:solidFill>
              </a:rPr>
              <a:t>）は使用しない。</a:t>
            </a:r>
            <a:endParaRPr kumimoji="1" lang="ja-JP" altLang="en-US" sz="1300" i="1" dirty="0">
              <a:solidFill>
                <a:srgbClr val="FF0000"/>
              </a:solidFill>
            </a:endParaRPr>
          </a:p>
        </p:txBody>
      </p:sp>
      <p:sp>
        <p:nvSpPr>
          <p:cNvPr id="3" name="サブタイトル 2"/>
          <p:cNvSpPr>
            <a:spLocks noGrp="1"/>
          </p:cNvSpPr>
          <p:nvPr>
            <p:ph type="subTitle" idx="1"/>
          </p:nvPr>
        </p:nvSpPr>
        <p:spPr>
          <a:xfrm>
            <a:off x="939552" y="4927144"/>
            <a:ext cx="7088832" cy="1752600"/>
          </a:xfrm>
        </p:spPr>
        <p:txBody>
          <a:bodyPr>
            <a:normAutofit lnSpcReduction="10000"/>
          </a:bodyPr>
          <a:lstStyle/>
          <a:p>
            <a:r>
              <a:rPr lang="ja-JP" altLang="en-US" sz="3600" dirty="0">
                <a:solidFill>
                  <a:schemeClr val="tx1"/>
                </a:solidFill>
              </a:rPr>
              <a:t>事業所名　○○○</a:t>
            </a:r>
            <a:endParaRPr lang="en-US" altLang="ja-JP" sz="3600" dirty="0">
              <a:solidFill>
                <a:schemeClr val="tx1"/>
              </a:solidFill>
            </a:endParaRPr>
          </a:p>
          <a:p>
            <a:r>
              <a:rPr kumimoji="1" lang="ja-JP" altLang="en-US" sz="3600" dirty="0">
                <a:solidFill>
                  <a:schemeClr val="tx1"/>
                </a:solidFill>
              </a:rPr>
              <a:t>候補者職・氏名　○○○</a:t>
            </a:r>
            <a:endParaRPr kumimoji="1" lang="en-US" altLang="ja-JP" sz="3600" dirty="0">
              <a:solidFill>
                <a:schemeClr val="tx1"/>
              </a:solidFill>
            </a:endParaRPr>
          </a:p>
          <a:p>
            <a:r>
              <a:rPr lang="en-US" altLang="ja-JP" sz="2800" i="1" dirty="0">
                <a:solidFill>
                  <a:srgbClr val="FF0000"/>
                </a:solidFill>
              </a:rPr>
              <a:t>※</a:t>
            </a:r>
            <a:r>
              <a:rPr lang="ja-JP" altLang="en-US" sz="2800" i="1" dirty="0">
                <a:solidFill>
                  <a:srgbClr val="FF0000"/>
                </a:solidFill>
              </a:rPr>
              <a:t>創意工夫を行った人を記載してください。</a:t>
            </a:r>
            <a:endParaRPr lang="en-US" altLang="ja-JP" sz="2800" i="1" dirty="0">
              <a:solidFill>
                <a:srgbClr val="FF0000"/>
              </a:solidFill>
            </a:endParaRPr>
          </a:p>
        </p:txBody>
      </p:sp>
      <p:sp>
        <p:nvSpPr>
          <p:cNvPr id="5" name="正方形/長方形 4"/>
          <p:cNvSpPr/>
          <p:nvPr/>
        </p:nvSpPr>
        <p:spPr>
          <a:xfrm>
            <a:off x="97780" y="61907"/>
            <a:ext cx="8891840" cy="3024193"/>
          </a:xfrm>
          <a:prstGeom prst="rect">
            <a:avLst/>
          </a:prstGeom>
          <a:ln w="25400">
            <a:solidFill>
              <a:schemeClr val="accent1"/>
            </a:solidFill>
          </a:ln>
        </p:spPr>
        <p:txBody>
          <a:bodyPr wrap="square">
            <a:noAutofit/>
          </a:bodyPr>
          <a:lstStyle/>
          <a:p>
            <a:pPr algn="ctr"/>
            <a:r>
              <a:rPr lang="ja-JP" altLang="en-US" b="1" dirty="0"/>
              <a:t>栃木県創意工夫功労者賞　候補者募集　　審査会説明資料</a:t>
            </a:r>
            <a:endParaRPr lang="en-US" altLang="ja-JP" b="1" dirty="0"/>
          </a:p>
          <a:p>
            <a:endParaRPr lang="en-US" altLang="ja-JP" sz="500" b="1" dirty="0"/>
          </a:p>
          <a:p>
            <a:r>
              <a:rPr lang="ja-JP" altLang="en-US" sz="1600" b="1" dirty="0"/>
              <a:t>１　本資料のデザイン、フォントは自由です。</a:t>
            </a:r>
            <a:endParaRPr lang="en-US" altLang="ja-JP" sz="1600" b="1" dirty="0"/>
          </a:p>
          <a:p>
            <a:r>
              <a:rPr lang="ja-JP" altLang="en-US" sz="1600" b="1" dirty="0"/>
              <a:t>　　</a:t>
            </a:r>
            <a:r>
              <a:rPr lang="ja-JP" altLang="en-US" sz="1600" b="1" u="sng" dirty="0">
                <a:solidFill>
                  <a:srgbClr val="FF0000"/>
                </a:solidFill>
              </a:rPr>
              <a:t>枚数は最大１２枚（表紙、事業所紹介などは除く）</a:t>
            </a:r>
            <a:r>
              <a:rPr lang="ja-JP" altLang="en-US" sz="1600" b="1" dirty="0"/>
              <a:t>とし、スライド番号を付けてください。</a:t>
            </a:r>
            <a:endParaRPr lang="en-US" altLang="ja-JP" sz="1600" b="1" dirty="0"/>
          </a:p>
          <a:p>
            <a:r>
              <a:rPr lang="ja-JP" altLang="en-US" sz="1600" b="1" dirty="0"/>
              <a:t>　　　⇒　</a:t>
            </a:r>
            <a:r>
              <a:rPr lang="ja-JP" altLang="en-US" sz="1600" b="1" u="sng" dirty="0"/>
              <a:t>選考委員会</a:t>
            </a:r>
            <a:r>
              <a:rPr lang="ja-JP" altLang="en-US" sz="1600" b="1" u="sng" dirty="0">
                <a:latin typeface="+mj-ea"/>
                <a:ea typeface="+mj-ea"/>
              </a:rPr>
              <a:t>（</a:t>
            </a:r>
            <a:r>
              <a:rPr lang="en-US" altLang="ja-JP" sz="1600" b="1" u="sng" dirty="0">
                <a:latin typeface="+mj-ea"/>
                <a:ea typeface="+mj-ea"/>
              </a:rPr>
              <a:t>8</a:t>
            </a:r>
            <a:r>
              <a:rPr lang="ja-JP" altLang="en-US" sz="1600" b="1" u="sng" dirty="0">
                <a:latin typeface="+mj-ea"/>
                <a:ea typeface="+mj-ea"/>
              </a:rPr>
              <a:t>月下旬開催予定）</a:t>
            </a:r>
            <a:r>
              <a:rPr lang="ja-JP" altLang="en-US" sz="1600" b="1" u="sng" dirty="0"/>
              <a:t>でのプレゼンテーション資料となります。</a:t>
            </a:r>
            <a:endParaRPr lang="en-US" altLang="ja-JP" sz="1600" b="1" u="sng" dirty="0"/>
          </a:p>
          <a:p>
            <a:endParaRPr lang="en-US" altLang="ja-JP" sz="500" b="1" u="sng" dirty="0"/>
          </a:p>
          <a:p>
            <a:r>
              <a:rPr lang="ja-JP" altLang="en-US" sz="1600" b="1" dirty="0"/>
              <a:t>２　本資料の各スライドが示す項目については、必ず記載してください。</a:t>
            </a:r>
            <a:endParaRPr lang="en-US" altLang="ja-JP" sz="1600" b="1" dirty="0"/>
          </a:p>
          <a:p>
            <a:r>
              <a:rPr lang="ja-JP" altLang="en-US" sz="1600" b="1" dirty="0"/>
              <a:t>３　２スライド目から、上部に創意工夫の業績名を記載してください。</a:t>
            </a:r>
            <a:endParaRPr lang="en-US" altLang="ja-JP" sz="1600" b="1" dirty="0"/>
          </a:p>
          <a:p>
            <a:r>
              <a:rPr lang="ja-JP" altLang="en-US" sz="1600" b="1" dirty="0"/>
              <a:t>４　本資料は、次の①、②により提出してください。</a:t>
            </a:r>
            <a:endParaRPr lang="en-US" altLang="ja-JP" sz="1600" b="1" dirty="0"/>
          </a:p>
          <a:p>
            <a:r>
              <a:rPr lang="ja-JP" altLang="en-US" sz="1600" b="1" dirty="0"/>
              <a:t>　　①データによる提出：選考委員会で使用しますので、以下のアドレスにデータを提出してください。</a:t>
            </a:r>
            <a:endParaRPr lang="en-US" altLang="ja-JP" sz="1600" b="1" dirty="0"/>
          </a:p>
          <a:p>
            <a:r>
              <a:rPr lang="ja-JP" altLang="en-US" sz="1600" b="1" dirty="0"/>
              <a:t>　　　　　　　　　　　　　　　 </a:t>
            </a:r>
            <a:r>
              <a:rPr lang="en-US" altLang="ja-JP" sz="1600" b="1" dirty="0"/>
              <a:t>sangise-sougou@pref.tochigi.lg.jp</a:t>
            </a:r>
          </a:p>
          <a:p>
            <a:r>
              <a:rPr lang="ja-JP" altLang="en-US" sz="1600" b="1" dirty="0"/>
              <a:t>　　②書類による提出：</a:t>
            </a:r>
            <a:r>
              <a:rPr lang="ja-JP" altLang="en-US" sz="1600" b="1" u="sng" dirty="0">
                <a:solidFill>
                  <a:srgbClr val="FF0000"/>
                </a:solidFill>
              </a:rPr>
              <a:t>表紙、事業所紹介などを除き、</a:t>
            </a:r>
            <a:r>
              <a:rPr lang="ja-JP" altLang="en-US" sz="1600" b="1" dirty="0"/>
              <a:t>「</a:t>
            </a:r>
            <a:r>
              <a:rPr lang="en-US" altLang="ja-JP" sz="1600" b="1" dirty="0">
                <a:latin typeface="+mj-ea"/>
                <a:ea typeface="+mj-ea"/>
              </a:rPr>
              <a:t>4</a:t>
            </a:r>
            <a:r>
              <a:rPr lang="ja-JP" altLang="en-US" sz="1600" b="1" dirty="0">
                <a:latin typeface="+mj-ea"/>
                <a:ea typeface="+mj-ea"/>
              </a:rPr>
              <a:t>スライド</a:t>
            </a:r>
            <a:r>
              <a:rPr lang="en-US" altLang="ja-JP" sz="1600" b="1" dirty="0"/>
              <a:t>/</a:t>
            </a:r>
            <a:r>
              <a:rPr lang="ja-JP" altLang="en-US" sz="1600" b="1" dirty="0"/>
              <a:t>１ページ」で片面印刷したものを</a:t>
            </a:r>
            <a:endParaRPr lang="en-US" altLang="ja-JP" sz="1600" b="1" dirty="0"/>
          </a:p>
          <a:p>
            <a:r>
              <a:rPr lang="ja-JP" altLang="en-US" sz="1600" b="1" dirty="0"/>
              <a:t>　　　　　　　　　　　　　　提出してください。</a:t>
            </a:r>
            <a:r>
              <a:rPr lang="ja-JP" altLang="en-US" sz="1600" b="1" dirty="0">
                <a:latin typeface="+mj-ea"/>
                <a:ea typeface="+mj-ea"/>
              </a:rPr>
              <a:t>（「調査書記入上の注意」</a:t>
            </a:r>
            <a:r>
              <a:rPr lang="en-US" altLang="ja-JP" sz="1600" b="1" dirty="0">
                <a:latin typeface="+mj-ea"/>
                <a:ea typeface="+mj-ea"/>
              </a:rPr>
              <a:t>15</a:t>
            </a:r>
            <a:r>
              <a:rPr lang="ja-JP" altLang="en-US" sz="1600" b="1" dirty="0">
                <a:latin typeface="+mj-ea"/>
                <a:ea typeface="+mj-ea"/>
              </a:rPr>
              <a:t>の「</a:t>
            </a:r>
            <a:r>
              <a:rPr lang="en-US" altLang="ja-JP" sz="1600" b="1" dirty="0">
                <a:latin typeface="+mj-ea"/>
                <a:ea typeface="+mj-ea"/>
              </a:rPr>
              <a:t>3</a:t>
            </a:r>
            <a:r>
              <a:rPr lang="ja-JP" altLang="en-US" sz="1600" b="1" dirty="0">
                <a:latin typeface="+mj-ea"/>
                <a:ea typeface="+mj-ea"/>
              </a:rPr>
              <a:t>ページ以内」に相当）</a:t>
            </a:r>
            <a:endParaRPr lang="en-US" altLang="ja-JP" sz="1600" b="1" dirty="0">
              <a:latin typeface="+mj-ea"/>
              <a:ea typeface="+mj-ea"/>
            </a:endParaRPr>
          </a:p>
        </p:txBody>
      </p:sp>
      <p:sp>
        <p:nvSpPr>
          <p:cNvPr id="6" name="正方形/長方形 5"/>
          <p:cNvSpPr/>
          <p:nvPr/>
        </p:nvSpPr>
        <p:spPr>
          <a:xfrm>
            <a:off x="2303748" y="3098493"/>
            <a:ext cx="4608512" cy="646331"/>
          </a:xfrm>
          <a:prstGeom prst="rect">
            <a:avLst/>
          </a:prstGeom>
        </p:spPr>
        <p:txBody>
          <a:bodyPr wrap="square">
            <a:spAutoFit/>
          </a:bodyPr>
          <a:lstStyle/>
          <a:p>
            <a:pPr algn="ctr"/>
            <a:r>
              <a:rPr lang="ja-JP" altLang="en-US" sz="3600" dirty="0">
                <a:latin typeface="+mj-ea"/>
                <a:ea typeface="+mj-ea"/>
              </a:rPr>
              <a:t>創意工夫の業績名</a:t>
            </a:r>
          </a:p>
        </p:txBody>
      </p:sp>
      <p:sp>
        <p:nvSpPr>
          <p:cNvPr id="7" name="正方形/長方形 6"/>
          <p:cNvSpPr/>
          <p:nvPr/>
        </p:nvSpPr>
        <p:spPr>
          <a:xfrm>
            <a:off x="8100392" y="6021288"/>
            <a:ext cx="576064" cy="4680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1</a:t>
            </a:r>
            <a:endParaRPr kumimoji="1" lang="ja-JP" altLang="en-US" dirty="0">
              <a:solidFill>
                <a:schemeClr val="tx1"/>
              </a:solidFill>
            </a:endParaRPr>
          </a:p>
        </p:txBody>
      </p:sp>
    </p:spTree>
    <p:extLst>
      <p:ext uri="{BB962C8B-B14F-4D97-AF65-F5344CB8AC3E}">
        <p14:creationId xmlns:p14="http://schemas.microsoft.com/office/powerpoint/2010/main" val="957651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85800"/>
            <a:ext cx="8229600" cy="1143000"/>
          </a:xfrm>
        </p:spPr>
        <p:txBody>
          <a:bodyPr>
            <a:normAutofit/>
          </a:bodyPr>
          <a:lstStyle/>
          <a:p>
            <a:r>
              <a:rPr lang="ja-JP" altLang="en-US" sz="3600" dirty="0"/>
              <a:t>事業所紹介</a:t>
            </a:r>
            <a:endParaRPr kumimoji="1" lang="ja-JP" altLang="en-US" sz="3600" dirty="0"/>
          </a:p>
        </p:txBody>
      </p:sp>
      <p:sp>
        <p:nvSpPr>
          <p:cNvPr id="5" name="正方形/長方形 4"/>
          <p:cNvSpPr/>
          <p:nvPr/>
        </p:nvSpPr>
        <p:spPr>
          <a:xfrm>
            <a:off x="1007604" y="1952836"/>
            <a:ext cx="7159802" cy="230791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ja-JP" sz="2800" i="1" dirty="0">
                <a:solidFill>
                  <a:srgbClr val="FF0000"/>
                </a:solidFill>
              </a:rPr>
              <a:t>※</a:t>
            </a:r>
            <a:r>
              <a:rPr lang="ja-JP" altLang="en-US" sz="2800" i="1" dirty="0">
                <a:solidFill>
                  <a:srgbClr val="FF0000"/>
                </a:solidFill>
              </a:rPr>
              <a:t>事業所名、所在地、代表者名、</a:t>
            </a:r>
            <a:r>
              <a:rPr kumimoji="1" lang="ja-JP" altLang="en-US" sz="2800" i="1" dirty="0">
                <a:solidFill>
                  <a:srgbClr val="FF0000"/>
                </a:solidFill>
              </a:rPr>
              <a:t>従業員数、</a:t>
            </a:r>
            <a:r>
              <a:rPr lang="ja-JP" altLang="en-US" sz="2800" i="1" dirty="0">
                <a:solidFill>
                  <a:srgbClr val="FF0000"/>
                </a:solidFill>
              </a:rPr>
              <a:t>主力製品・技術などを紹介してください。</a:t>
            </a:r>
            <a:endParaRPr lang="en-US" altLang="ja-JP" sz="2800" i="1" dirty="0">
              <a:solidFill>
                <a:srgbClr val="FF0000"/>
              </a:solidFill>
            </a:endParaRPr>
          </a:p>
          <a:p>
            <a:endParaRPr lang="en-US" altLang="ja-JP" sz="2800" i="1" dirty="0">
              <a:solidFill>
                <a:srgbClr val="FF0000"/>
              </a:solidFill>
            </a:endParaRPr>
          </a:p>
          <a:p>
            <a:r>
              <a:rPr lang="en-US" altLang="ja-JP" sz="2800" i="1" dirty="0">
                <a:solidFill>
                  <a:srgbClr val="FF0000"/>
                </a:solidFill>
              </a:rPr>
              <a:t>※</a:t>
            </a:r>
            <a:r>
              <a:rPr lang="ja-JP" altLang="en-US" sz="2800" i="1" dirty="0">
                <a:solidFill>
                  <a:srgbClr val="FF0000"/>
                </a:solidFill>
              </a:rPr>
              <a:t>紹介に際して、会社外観や設備、主力製品等を画像で示してもいただいても結構です。</a:t>
            </a:r>
            <a:endParaRPr lang="en-US" altLang="ja-JP" sz="2800" i="1" dirty="0">
              <a:solidFill>
                <a:srgbClr val="FF0000"/>
              </a:solidFill>
            </a:endParaRPr>
          </a:p>
        </p:txBody>
      </p:sp>
      <p:sp>
        <p:nvSpPr>
          <p:cNvPr id="8" name="正方形/長方形 7"/>
          <p:cNvSpPr/>
          <p:nvPr/>
        </p:nvSpPr>
        <p:spPr>
          <a:xfrm>
            <a:off x="8100392" y="6021288"/>
            <a:ext cx="576064" cy="4680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2</a:t>
            </a:r>
            <a:endParaRPr kumimoji="1" lang="ja-JP" altLang="en-US" dirty="0">
              <a:solidFill>
                <a:schemeClr val="tx1"/>
              </a:solidFill>
            </a:endParaRPr>
          </a:p>
        </p:txBody>
      </p:sp>
      <p:sp>
        <p:nvSpPr>
          <p:cNvPr id="7" name="タイトル 1"/>
          <p:cNvSpPr txBox="1">
            <a:spLocks/>
          </p:cNvSpPr>
          <p:nvPr/>
        </p:nvSpPr>
        <p:spPr>
          <a:xfrm>
            <a:off x="2539166" y="0"/>
            <a:ext cx="4069973" cy="37297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1600" i="1" u="sng" dirty="0">
                <a:solidFill>
                  <a:srgbClr val="FF0000"/>
                </a:solidFill>
                <a:latin typeface="+mj-ea"/>
              </a:rPr>
              <a:t>※</a:t>
            </a:r>
            <a:r>
              <a:rPr lang="ja-JP" altLang="en-US" sz="1600" i="1" u="sng" dirty="0">
                <a:solidFill>
                  <a:srgbClr val="FF0000"/>
                </a:solidFill>
                <a:latin typeface="+mj-ea"/>
              </a:rPr>
              <a:t>創意工夫の業績名を記載してください。</a:t>
            </a:r>
            <a:endParaRPr lang="ja-JP" altLang="en-US" sz="900" i="1" u="sng" dirty="0">
              <a:solidFill>
                <a:srgbClr val="FF0000"/>
              </a:solidFill>
              <a:latin typeface="+mj-ea"/>
            </a:endParaRPr>
          </a:p>
        </p:txBody>
      </p:sp>
    </p:spTree>
    <p:extLst>
      <p:ext uri="{BB962C8B-B14F-4D97-AF65-F5344CB8AC3E}">
        <p14:creationId xmlns:p14="http://schemas.microsoft.com/office/powerpoint/2010/main" val="975878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13792"/>
            <a:ext cx="8229600" cy="1143000"/>
          </a:xfrm>
        </p:spPr>
        <p:txBody>
          <a:bodyPr>
            <a:normAutofit/>
          </a:bodyPr>
          <a:lstStyle/>
          <a:p>
            <a:r>
              <a:rPr lang="ja-JP" altLang="en-US" sz="3600" dirty="0"/>
              <a:t>創意工夫前の状況と問題点</a:t>
            </a:r>
            <a:endParaRPr kumimoji="1" lang="ja-JP" altLang="en-US" sz="3600" dirty="0"/>
          </a:p>
        </p:txBody>
      </p:sp>
      <p:sp>
        <p:nvSpPr>
          <p:cNvPr id="10" name="正方形/長方形 9"/>
          <p:cNvSpPr/>
          <p:nvPr/>
        </p:nvSpPr>
        <p:spPr>
          <a:xfrm>
            <a:off x="755576" y="1877167"/>
            <a:ext cx="7591850" cy="33880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ja-JP" sz="2800" i="1" dirty="0">
                <a:solidFill>
                  <a:srgbClr val="FF0000"/>
                </a:solidFill>
              </a:rPr>
              <a:t>※</a:t>
            </a:r>
            <a:r>
              <a:rPr lang="ja-JP" altLang="en-US" sz="2800" i="1" dirty="0">
                <a:solidFill>
                  <a:srgbClr val="FF0000"/>
                </a:solidFill>
              </a:rPr>
              <a:t>創意工夫を行う前の従来状況や背景について説明してください。</a:t>
            </a:r>
            <a:endParaRPr lang="en-US" altLang="ja-JP" sz="2800" i="1" dirty="0">
              <a:solidFill>
                <a:srgbClr val="FF0000"/>
              </a:solidFill>
            </a:endParaRPr>
          </a:p>
          <a:p>
            <a:endParaRPr lang="en-US" altLang="ja-JP" sz="2800" i="1" dirty="0">
              <a:solidFill>
                <a:srgbClr val="FF0000"/>
              </a:solidFill>
            </a:endParaRPr>
          </a:p>
          <a:p>
            <a:r>
              <a:rPr lang="en-US" altLang="ja-JP" sz="2800" i="1" dirty="0">
                <a:solidFill>
                  <a:srgbClr val="FF0000"/>
                </a:solidFill>
              </a:rPr>
              <a:t>※</a:t>
            </a:r>
            <a:r>
              <a:rPr lang="ja-JP" altLang="en-US" sz="2800" i="1" dirty="0">
                <a:solidFill>
                  <a:srgbClr val="FF0000"/>
                </a:solidFill>
              </a:rPr>
              <a:t>創意工夫が必要だった問題点について説明してください。</a:t>
            </a:r>
            <a:endParaRPr lang="en-US" altLang="ja-JP" sz="2800" b="1" i="1" dirty="0">
              <a:solidFill>
                <a:schemeClr val="tx1"/>
              </a:solidFill>
            </a:endParaRPr>
          </a:p>
          <a:p>
            <a:endParaRPr lang="en-US" altLang="ja-JP" sz="2800" i="1" dirty="0">
              <a:solidFill>
                <a:srgbClr val="FF0000"/>
              </a:solidFill>
            </a:endParaRPr>
          </a:p>
          <a:p>
            <a:r>
              <a:rPr lang="en-US" altLang="ja-JP" sz="2800" i="1" dirty="0">
                <a:solidFill>
                  <a:srgbClr val="FF0000"/>
                </a:solidFill>
              </a:rPr>
              <a:t>※</a:t>
            </a:r>
            <a:r>
              <a:rPr lang="ja-JP" altLang="en-US" sz="2800" i="1" dirty="0">
                <a:solidFill>
                  <a:srgbClr val="FF0000"/>
                </a:solidFill>
              </a:rPr>
              <a:t>絵や図を用いてわかりやすく説明してください。</a:t>
            </a:r>
            <a:endParaRPr lang="en-US" altLang="ja-JP" sz="2800" i="1" dirty="0">
              <a:solidFill>
                <a:srgbClr val="FF0000"/>
              </a:solidFill>
            </a:endParaRPr>
          </a:p>
        </p:txBody>
      </p:sp>
      <p:sp>
        <p:nvSpPr>
          <p:cNvPr id="5" name="正方形/長方形 4"/>
          <p:cNvSpPr/>
          <p:nvPr/>
        </p:nvSpPr>
        <p:spPr>
          <a:xfrm>
            <a:off x="8100392" y="6021288"/>
            <a:ext cx="576064" cy="4680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3</a:t>
            </a:r>
            <a:endParaRPr kumimoji="1" lang="ja-JP" altLang="en-US" dirty="0">
              <a:solidFill>
                <a:schemeClr val="tx1"/>
              </a:solidFill>
            </a:endParaRPr>
          </a:p>
        </p:txBody>
      </p:sp>
      <p:sp>
        <p:nvSpPr>
          <p:cNvPr id="7" name="タイトル 1"/>
          <p:cNvSpPr txBox="1">
            <a:spLocks/>
          </p:cNvSpPr>
          <p:nvPr/>
        </p:nvSpPr>
        <p:spPr>
          <a:xfrm>
            <a:off x="2539166" y="0"/>
            <a:ext cx="4069973" cy="37297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1600" i="1" u="sng" dirty="0">
                <a:solidFill>
                  <a:srgbClr val="FF0000"/>
                </a:solidFill>
                <a:latin typeface="+mj-ea"/>
              </a:rPr>
              <a:t>※</a:t>
            </a:r>
            <a:r>
              <a:rPr lang="ja-JP" altLang="en-US" sz="1600" i="1" u="sng" dirty="0">
                <a:solidFill>
                  <a:srgbClr val="FF0000"/>
                </a:solidFill>
                <a:latin typeface="+mj-ea"/>
              </a:rPr>
              <a:t>創意工夫の業績名を記載してください。</a:t>
            </a:r>
            <a:endParaRPr lang="ja-JP" altLang="en-US" sz="900" i="1" u="sng" dirty="0">
              <a:solidFill>
                <a:srgbClr val="FF0000"/>
              </a:solidFill>
              <a:latin typeface="+mj-ea"/>
            </a:endParaRPr>
          </a:p>
        </p:txBody>
      </p:sp>
    </p:spTree>
    <p:extLst>
      <p:ext uri="{BB962C8B-B14F-4D97-AF65-F5344CB8AC3E}">
        <p14:creationId xmlns:p14="http://schemas.microsoft.com/office/powerpoint/2010/main" val="4086559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85800"/>
            <a:ext cx="8229600" cy="1143000"/>
          </a:xfrm>
        </p:spPr>
        <p:txBody>
          <a:bodyPr>
            <a:normAutofit/>
          </a:bodyPr>
          <a:lstStyle/>
          <a:p>
            <a:r>
              <a:rPr kumimoji="1" lang="ja-JP" altLang="en-US" sz="3600" dirty="0"/>
              <a:t>創意工夫の概要</a:t>
            </a:r>
            <a:r>
              <a:rPr lang="ja-JP" altLang="en-US" sz="3600" dirty="0"/>
              <a:t>説明</a:t>
            </a:r>
            <a:endParaRPr kumimoji="1" lang="ja-JP" altLang="en-US" sz="3600" dirty="0"/>
          </a:p>
        </p:txBody>
      </p:sp>
      <p:sp>
        <p:nvSpPr>
          <p:cNvPr id="4" name="正方形/長方形 3"/>
          <p:cNvSpPr/>
          <p:nvPr/>
        </p:nvSpPr>
        <p:spPr>
          <a:xfrm>
            <a:off x="611560" y="2388896"/>
            <a:ext cx="7920880" cy="35320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ja-JP" sz="2800" i="1" dirty="0">
                <a:solidFill>
                  <a:srgbClr val="FF0000"/>
                </a:solidFill>
              </a:rPr>
              <a:t>※</a:t>
            </a:r>
            <a:r>
              <a:rPr lang="ja-JP" altLang="en-US" sz="2800" i="1" dirty="0">
                <a:solidFill>
                  <a:srgbClr val="FF0000"/>
                </a:solidFill>
              </a:rPr>
              <a:t>前述の問題解決のために行った創意工夫の内容を説明してください。</a:t>
            </a:r>
            <a:endParaRPr lang="en-US" altLang="ja-JP" sz="2800" i="1" dirty="0">
              <a:solidFill>
                <a:srgbClr val="FF0000"/>
              </a:solidFill>
            </a:endParaRPr>
          </a:p>
          <a:p>
            <a:endParaRPr lang="en-US" altLang="ja-JP" sz="2800" b="1" i="1" dirty="0">
              <a:solidFill>
                <a:schemeClr val="tx1"/>
              </a:solidFill>
            </a:endParaRPr>
          </a:p>
          <a:p>
            <a:r>
              <a:rPr lang="en-US" altLang="ja-JP" sz="2800" i="1" dirty="0">
                <a:solidFill>
                  <a:srgbClr val="FF0000"/>
                </a:solidFill>
              </a:rPr>
              <a:t>※</a:t>
            </a:r>
            <a:r>
              <a:rPr lang="ja-JP" altLang="en-US" sz="2800" i="1" dirty="0">
                <a:solidFill>
                  <a:srgbClr val="FF0000"/>
                </a:solidFill>
              </a:rPr>
              <a:t>絵や図を用いてわかりやすく説明してください。</a:t>
            </a:r>
            <a:endParaRPr lang="en-US" altLang="ja-JP" sz="2800" i="1" dirty="0">
              <a:solidFill>
                <a:srgbClr val="FF0000"/>
              </a:solidFill>
            </a:endParaRPr>
          </a:p>
        </p:txBody>
      </p:sp>
      <p:sp>
        <p:nvSpPr>
          <p:cNvPr id="5" name="正方形/長方形 4"/>
          <p:cNvSpPr/>
          <p:nvPr/>
        </p:nvSpPr>
        <p:spPr>
          <a:xfrm>
            <a:off x="8100392" y="6021288"/>
            <a:ext cx="576064" cy="4680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4</a:t>
            </a:r>
            <a:endParaRPr kumimoji="1" lang="ja-JP" altLang="en-US" dirty="0">
              <a:solidFill>
                <a:schemeClr val="tx1"/>
              </a:solidFill>
            </a:endParaRPr>
          </a:p>
        </p:txBody>
      </p:sp>
      <p:sp>
        <p:nvSpPr>
          <p:cNvPr id="7" name="タイトル 1"/>
          <p:cNvSpPr txBox="1">
            <a:spLocks/>
          </p:cNvSpPr>
          <p:nvPr/>
        </p:nvSpPr>
        <p:spPr>
          <a:xfrm>
            <a:off x="2539166" y="0"/>
            <a:ext cx="4069973" cy="37297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1600" i="1" u="sng" dirty="0">
                <a:solidFill>
                  <a:srgbClr val="FF0000"/>
                </a:solidFill>
                <a:latin typeface="+mj-ea"/>
              </a:rPr>
              <a:t>※</a:t>
            </a:r>
            <a:r>
              <a:rPr lang="ja-JP" altLang="en-US" sz="1600" i="1" u="sng" dirty="0">
                <a:solidFill>
                  <a:srgbClr val="FF0000"/>
                </a:solidFill>
                <a:latin typeface="+mj-ea"/>
              </a:rPr>
              <a:t>創意工夫の業績名を記載してください。</a:t>
            </a:r>
            <a:endParaRPr lang="ja-JP" altLang="en-US" sz="900" i="1" u="sng" dirty="0">
              <a:solidFill>
                <a:srgbClr val="FF0000"/>
              </a:solidFill>
              <a:latin typeface="+mj-ea"/>
            </a:endParaRPr>
          </a:p>
        </p:txBody>
      </p:sp>
    </p:spTree>
    <p:extLst>
      <p:ext uri="{BB962C8B-B14F-4D97-AF65-F5344CB8AC3E}">
        <p14:creationId xmlns:p14="http://schemas.microsoft.com/office/powerpoint/2010/main" val="4058599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57808"/>
            <a:ext cx="8229600" cy="1143000"/>
          </a:xfrm>
        </p:spPr>
        <p:txBody>
          <a:bodyPr>
            <a:normAutofit/>
          </a:bodyPr>
          <a:lstStyle/>
          <a:p>
            <a:r>
              <a:rPr lang="ja-JP" altLang="en-US" sz="3600" dirty="0"/>
              <a:t>創意工夫の独創性</a:t>
            </a:r>
            <a:endParaRPr kumimoji="1" lang="ja-JP" altLang="en-US" sz="3600" dirty="0"/>
          </a:p>
        </p:txBody>
      </p:sp>
      <p:sp>
        <p:nvSpPr>
          <p:cNvPr id="3" name="正方形/長方形 2"/>
          <p:cNvSpPr/>
          <p:nvPr/>
        </p:nvSpPr>
        <p:spPr>
          <a:xfrm>
            <a:off x="611560" y="2021184"/>
            <a:ext cx="7920880" cy="27399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ja-JP" sz="2800" i="1" dirty="0">
                <a:solidFill>
                  <a:srgbClr val="FF0000"/>
                </a:solidFill>
              </a:rPr>
              <a:t>※</a:t>
            </a:r>
            <a:r>
              <a:rPr lang="ja-JP" altLang="en-US" sz="2800" i="1" dirty="0">
                <a:solidFill>
                  <a:srgbClr val="FF0000"/>
                </a:solidFill>
              </a:rPr>
              <a:t>創意工夫の内容に関して</a:t>
            </a:r>
            <a:r>
              <a:rPr lang="ja-JP" altLang="en-US" sz="2800" i="1" u="wavyHeavy" dirty="0">
                <a:solidFill>
                  <a:srgbClr val="FF0000"/>
                </a:solidFill>
              </a:rPr>
              <a:t>独自で考えた技術的要素、独自の発想・着眼点</a:t>
            </a:r>
            <a:r>
              <a:rPr lang="ja-JP" altLang="en-US" sz="2800" i="1" dirty="0">
                <a:solidFill>
                  <a:srgbClr val="FF0000"/>
                </a:solidFill>
              </a:rPr>
              <a:t>について説明してください。</a:t>
            </a:r>
            <a:endParaRPr lang="en-US" altLang="ja-JP" sz="2800" i="1" dirty="0">
              <a:solidFill>
                <a:srgbClr val="FF0000"/>
              </a:solidFill>
            </a:endParaRPr>
          </a:p>
          <a:p>
            <a:r>
              <a:rPr lang="ja-JP" altLang="en-US" sz="2800" i="1" dirty="0">
                <a:solidFill>
                  <a:srgbClr val="FF0000"/>
                </a:solidFill>
              </a:rPr>
              <a:t>（発想・着眼のきっかけ、創意工夫に結び付いた経緯など）</a:t>
            </a:r>
            <a:endParaRPr lang="en-US" altLang="ja-JP" sz="2800" i="1" dirty="0">
              <a:solidFill>
                <a:srgbClr val="FF0000"/>
              </a:solidFill>
            </a:endParaRPr>
          </a:p>
          <a:p>
            <a:endParaRPr lang="en-US" altLang="ja-JP" sz="2800" i="1" dirty="0">
              <a:solidFill>
                <a:srgbClr val="FF0000"/>
              </a:solidFill>
            </a:endParaRPr>
          </a:p>
          <a:p>
            <a:r>
              <a:rPr lang="en-US" altLang="ja-JP" sz="2800" i="1" dirty="0">
                <a:solidFill>
                  <a:srgbClr val="FF0000"/>
                </a:solidFill>
              </a:rPr>
              <a:t>※</a:t>
            </a:r>
            <a:r>
              <a:rPr lang="ja-JP" altLang="en-US" sz="2800" i="1" dirty="0">
                <a:solidFill>
                  <a:srgbClr val="FF0000"/>
                </a:solidFill>
              </a:rPr>
              <a:t>絵や図を用いてわかりやすく説明してください。</a:t>
            </a:r>
            <a:endParaRPr lang="en-US" altLang="ja-JP" sz="2800" i="1" dirty="0">
              <a:solidFill>
                <a:srgbClr val="FF0000"/>
              </a:solidFill>
            </a:endParaRPr>
          </a:p>
          <a:p>
            <a:pPr algn="ctr"/>
            <a:endParaRPr lang="en-US" altLang="ja-JP" sz="2800" i="1" dirty="0">
              <a:solidFill>
                <a:schemeClr val="tx1"/>
              </a:solidFill>
            </a:endParaRPr>
          </a:p>
        </p:txBody>
      </p:sp>
      <p:sp>
        <p:nvSpPr>
          <p:cNvPr id="5" name="正方形/長方形 4"/>
          <p:cNvSpPr/>
          <p:nvPr/>
        </p:nvSpPr>
        <p:spPr>
          <a:xfrm>
            <a:off x="8100392" y="6021288"/>
            <a:ext cx="576064" cy="4680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5</a:t>
            </a:r>
            <a:endParaRPr kumimoji="1" lang="ja-JP" altLang="en-US" dirty="0">
              <a:solidFill>
                <a:schemeClr val="tx1"/>
              </a:solidFill>
            </a:endParaRPr>
          </a:p>
        </p:txBody>
      </p:sp>
      <p:sp>
        <p:nvSpPr>
          <p:cNvPr id="7" name="タイトル 1"/>
          <p:cNvSpPr txBox="1">
            <a:spLocks/>
          </p:cNvSpPr>
          <p:nvPr/>
        </p:nvSpPr>
        <p:spPr>
          <a:xfrm>
            <a:off x="2539166" y="0"/>
            <a:ext cx="4069973" cy="37297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1600" i="1" u="sng" dirty="0">
                <a:solidFill>
                  <a:srgbClr val="FF0000"/>
                </a:solidFill>
                <a:latin typeface="+mj-ea"/>
              </a:rPr>
              <a:t>※</a:t>
            </a:r>
            <a:r>
              <a:rPr lang="ja-JP" altLang="en-US" sz="1600" i="1" u="sng" dirty="0">
                <a:solidFill>
                  <a:srgbClr val="FF0000"/>
                </a:solidFill>
                <a:latin typeface="+mj-ea"/>
              </a:rPr>
              <a:t>創意工夫の業績名を記載してください。</a:t>
            </a:r>
            <a:endParaRPr lang="ja-JP" altLang="en-US" sz="900" i="1" u="sng" dirty="0">
              <a:solidFill>
                <a:srgbClr val="FF0000"/>
              </a:solidFill>
              <a:latin typeface="+mj-ea"/>
            </a:endParaRPr>
          </a:p>
        </p:txBody>
      </p:sp>
    </p:spTree>
    <p:extLst>
      <p:ext uri="{BB962C8B-B14F-4D97-AF65-F5344CB8AC3E}">
        <p14:creationId xmlns:p14="http://schemas.microsoft.com/office/powerpoint/2010/main" val="4074658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90662"/>
            <a:ext cx="8229600" cy="1143000"/>
          </a:xfrm>
        </p:spPr>
        <p:txBody>
          <a:bodyPr>
            <a:normAutofit/>
          </a:bodyPr>
          <a:lstStyle/>
          <a:p>
            <a:r>
              <a:rPr kumimoji="1" lang="ja-JP" altLang="en-US" sz="3600" dirty="0"/>
              <a:t>生産性・品質向上及び改善</a:t>
            </a:r>
          </a:p>
        </p:txBody>
      </p:sp>
      <p:sp>
        <p:nvSpPr>
          <p:cNvPr id="3" name="正方形/長方形 2"/>
          <p:cNvSpPr/>
          <p:nvPr/>
        </p:nvSpPr>
        <p:spPr>
          <a:xfrm>
            <a:off x="719572" y="1670497"/>
            <a:ext cx="7704856" cy="3676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ja-JP" sz="2400" i="1" dirty="0">
                <a:solidFill>
                  <a:srgbClr val="FF0000"/>
                </a:solidFill>
              </a:rPr>
              <a:t>※</a:t>
            </a:r>
            <a:r>
              <a:rPr lang="ja-JP" altLang="en-US" sz="2400" i="1" dirty="0">
                <a:solidFill>
                  <a:srgbClr val="FF0000"/>
                </a:solidFill>
              </a:rPr>
              <a:t>生産工程や事務の見直し、生産性や品質の向上・改善について、</a:t>
            </a:r>
            <a:r>
              <a:rPr lang="ja-JP" altLang="en-US" sz="2400" i="1" u="sng" dirty="0">
                <a:solidFill>
                  <a:srgbClr val="FF0000"/>
                </a:solidFill>
              </a:rPr>
              <a:t>効率面、品質面から創意工夫前後の違いが分かるように数値を用いて対比</a:t>
            </a:r>
            <a:r>
              <a:rPr lang="ja-JP" altLang="en-US" sz="2400" i="1" dirty="0">
                <a:solidFill>
                  <a:srgbClr val="FF0000"/>
                </a:solidFill>
              </a:rPr>
              <a:t>して説明してください。</a:t>
            </a:r>
            <a:endParaRPr lang="en-US" altLang="ja-JP" sz="2400" i="1" dirty="0">
              <a:solidFill>
                <a:schemeClr val="tx1"/>
              </a:solidFill>
            </a:endParaRPr>
          </a:p>
          <a:p>
            <a:r>
              <a:rPr lang="ja-JP" altLang="en-US" sz="1600" i="1" dirty="0">
                <a:solidFill>
                  <a:schemeClr val="tx1"/>
                </a:solidFill>
              </a:rPr>
              <a:t>（例）</a:t>
            </a:r>
            <a:endParaRPr lang="en-US" altLang="ja-JP" sz="1600" i="1" dirty="0">
              <a:solidFill>
                <a:schemeClr val="tx1"/>
              </a:solidFill>
            </a:endParaRPr>
          </a:p>
          <a:p>
            <a:r>
              <a:rPr lang="ja-JP" altLang="en-US" sz="1600" i="1" dirty="0">
                <a:solidFill>
                  <a:schemeClr val="tx1"/>
                </a:solidFill>
              </a:rPr>
              <a:t>・生産に要する時間を従来の１００分から８０分に短縮した。２０分削減できた。</a:t>
            </a:r>
            <a:endParaRPr lang="en-US" altLang="ja-JP" sz="1600" i="1" dirty="0">
              <a:solidFill>
                <a:schemeClr val="tx1"/>
              </a:solidFill>
            </a:endParaRPr>
          </a:p>
          <a:p>
            <a:r>
              <a:rPr lang="ja-JP" altLang="en-US" sz="1600" i="1" dirty="0">
                <a:solidFill>
                  <a:schemeClr val="tx1"/>
                </a:solidFill>
              </a:rPr>
              <a:t>・ 期間（１日、１月、前期等）の生産数量が、１０個から２０個に増産できた。</a:t>
            </a:r>
            <a:endParaRPr lang="en-US" altLang="ja-JP" sz="1600" i="1" dirty="0">
              <a:solidFill>
                <a:schemeClr val="tx1"/>
              </a:solidFill>
            </a:endParaRPr>
          </a:p>
          <a:p>
            <a:r>
              <a:rPr lang="ja-JP" altLang="en-US" sz="1600" i="1" dirty="0">
                <a:solidFill>
                  <a:schemeClr val="tx1"/>
                </a:solidFill>
              </a:rPr>
              <a:t>・製品品質が良くなり、不良品の数が２０個から５個に削減できた。</a:t>
            </a:r>
            <a:endParaRPr lang="en-US" altLang="ja-JP" sz="1600" i="1" dirty="0">
              <a:solidFill>
                <a:schemeClr val="tx1"/>
              </a:solidFill>
            </a:endParaRPr>
          </a:p>
          <a:p>
            <a:endParaRPr lang="en-US" altLang="ja-JP" sz="1600" i="1" dirty="0">
              <a:solidFill>
                <a:schemeClr val="tx1"/>
              </a:solidFill>
            </a:endParaRPr>
          </a:p>
          <a:p>
            <a:r>
              <a:rPr lang="en-US" altLang="ja-JP" sz="2400" i="1" dirty="0">
                <a:solidFill>
                  <a:srgbClr val="FF0000"/>
                </a:solidFill>
              </a:rPr>
              <a:t>※</a:t>
            </a:r>
            <a:r>
              <a:rPr lang="ja-JP" altLang="en-US" sz="2400" i="1" dirty="0">
                <a:solidFill>
                  <a:srgbClr val="FF0000"/>
                </a:solidFill>
              </a:rPr>
              <a:t>災害や事故防止等、</a:t>
            </a:r>
            <a:r>
              <a:rPr lang="ja-JP" altLang="en-US" sz="2400" i="1" u="sng" dirty="0">
                <a:solidFill>
                  <a:srgbClr val="FF0000"/>
                </a:solidFill>
              </a:rPr>
              <a:t>安全面から創意工夫前後の違いが分かるように数値を用いて対比</a:t>
            </a:r>
            <a:r>
              <a:rPr lang="ja-JP" altLang="en-US" sz="2400" i="1" dirty="0">
                <a:solidFill>
                  <a:srgbClr val="FF0000"/>
                </a:solidFill>
              </a:rPr>
              <a:t>して説明してください。</a:t>
            </a:r>
            <a:endParaRPr lang="en-US" altLang="ja-JP" sz="2400" i="1" dirty="0">
              <a:solidFill>
                <a:srgbClr val="FF0000"/>
              </a:solidFill>
            </a:endParaRPr>
          </a:p>
          <a:p>
            <a:r>
              <a:rPr lang="ja-JP" altLang="en-US" sz="1600" i="1" dirty="0">
                <a:solidFill>
                  <a:schemeClr val="tx1"/>
                </a:solidFill>
              </a:rPr>
              <a:t>（例）</a:t>
            </a:r>
            <a:endParaRPr lang="en-US" altLang="ja-JP" sz="1600" i="1" dirty="0">
              <a:solidFill>
                <a:schemeClr val="tx1"/>
              </a:solidFill>
            </a:endParaRPr>
          </a:p>
          <a:p>
            <a:r>
              <a:rPr lang="ja-JP" altLang="en-US" sz="1600" i="1" dirty="0">
                <a:solidFill>
                  <a:schemeClr val="tx1"/>
                </a:solidFill>
              </a:rPr>
              <a:t>・今回の改善により、○○○○の点で作業負担が大きく軽減し、また災害リスクもレベル</a:t>
            </a:r>
            <a:r>
              <a:rPr lang="en-US" altLang="ja-JP" sz="1600" i="1" dirty="0">
                <a:solidFill>
                  <a:schemeClr val="tx1"/>
                </a:solidFill>
              </a:rPr>
              <a:t>Ⅱ</a:t>
            </a:r>
            <a:r>
              <a:rPr lang="ja-JP" altLang="en-US" sz="1600" i="1" dirty="0">
                <a:solidFill>
                  <a:schemeClr val="tx1"/>
                </a:solidFill>
              </a:rPr>
              <a:t>からレベル</a:t>
            </a:r>
            <a:r>
              <a:rPr lang="en-US" altLang="ja-JP" sz="1600" i="1" dirty="0">
                <a:solidFill>
                  <a:schemeClr val="tx1"/>
                </a:solidFill>
              </a:rPr>
              <a:t>Ⅰ</a:t>
            </a:r>
            <a:r>
              <a:rPr lang="ja-JP" altLang="en-US" sz="1600" i="1" dirty="0">
                <a:solidFill>
                  <a:schemeClr val="tx1"/>
                </a:solidFill>
              </a:rPr>
              <a:t>に改善した。</a:t>
            </a:r>
          </a:p>
          <a:p>
            <a:endParaRPr lang="en-US" altLang="ja-JP" sz="1600" i="1" dirty="0">
              <a:solidFill>
                <a:schemeClr val="tx1"/>
              </a:solidFill>
            </a:endParaRPr>
          </a:p>
          <a:p>
            <a:endParaRPr lang="en-US" altLang="ja-JP" sz="1600" i="1" dirty="0">
              <a:solidFill>
                <a:schemeClr val="tx1"/>
              </a:solidFill>
            </a:endParaRPr>
          </a:p>
          <a:p>
            <a:r>
              <a:rPr lang="en-US" altLang="ja-JP" sz="2400" i="1" dirty="0">
                <a:solidFill>
                  <a:srgbClr val="FF0000"/>
                </a:solidFill>
              </a:rPr>
              <a:t>※</a:t>
            </a:r>
            <a:r>
              <a:rPr lang="ja-JP" altLang="en-US" sz="2400" i="1" dirty="0">
                <a:solidFill>
                  <a:srgbClr val="FF0000"/>
                </a:solidFill>
              </a:rPr>
              <a:t>絵や図を用いてわかりやすく説明してください。</a:t>
            </a:r>
            <a:endParaRPr lang="en-US" altLang="ja-JP" sz="2400" i="1" dirty="0">
              <a:solidFill>
                <a:srgbClr val="FF0000"/>
              </a:solidFill>
            </a:endParaRPr>
          </a:p>
        </p:txBody>
      </p:sp>
      <p:sp>
        <p:nvSpPr>
          <p:cNvPr id="5" name="正方形/長方形 4"/>
          <p:cNvSpPr/>
          <p:nvPr/>
        </p:nvSpPr>
        <p:spPr>
          <a:xfrm>
            <a:off x="8100392" y="6021288"/>
            <a:ext cx="576064" cy="4680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6</a:t>
            </a:r>
            <a:endParaRPr kumimoji="1" lang="ja-JP" altLang="en-US" dirty="0">
              <a:solidFill>
                <a:schemeClr val="tx1"/>
              </a:solidFill>
            </a:endParaRPr>
          </a:p>
        </p:txBody>
      </p:sp>
      <p:sp>
        <p:nvSpPr>
          <p:cNvPr id="7" name="タイトル 1"/>
          <p:cNvSpPr txBox="1">
            <a:spLocks/>
          </p:cNvSpPr>
          <p:nvPr/>
        </p:nvSpPr>
        <p:spPr>
          <a:xfrm>
            <a:off x="2539166" y="0"/>
            <a:ext cx="4069973" cy="37297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1600" i="1" u="sng" dirty="0">
                <a:solidFill>
                  <a:srgbClr val="FF0000"/>
                </a:solidFill>
                <a:latin typeface="+mj-ea"/>
              </a:rPr>
              <a:t>※</a:t>
            </a:r>
            <a:r>
              <a:rPr lang="ja-JP" altLang="en-US" sz="1600" i="1" u="sng" dirty="0">
                <a:solidFill>
                  <a:srgbClr val="FF0000"/>
                </a:solidFill>
                <a:latin typeface="+mj-ea"/>
              </a:rPr>
              <a:t>創意工夫の業績名を記載してください。</a:t>
            </a:r>
            <a:endParaRPr lang="ja-JP" altLang="en-US" sz="900" i="1" u="sng" dirty="0">
              <a:solidFill>
                <a:srgbClr val="FF0000"/>
              </a:solidFill>
              <a:latin typeface="+mj-ea"/>
            </a:endParaRPr>
          </a:p>
        </p:txBody>
      </p:sp>
    </p:spTree>
    <p:extLst>
      <p:ext uri="{BB962C8B-B14F-4D97-AF65-F5344CB8AC3E}">
        <p14:creationId xmlns:p14="http://schemas.microsoft.com/office/powerpoint/2010/main" val="23584171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85800"/>
            <a:ext cx="8229600" cy="1143000"/>
          </a:xfrm>
        </p:spPr>
        <p:txBody>
          <a:bodyPr>
            <a:normAutofit/>
          </a:bodyPr>
          <a:lstStyle/>
          <a:p>
            <a:r>
              <a:rPr lang="ja-JP" altLang="en-US" sz="3600" dirty="0"/>
              <a:t>創意工夫による経済的効果</a:t>
            </a:r>
            <a:endParaRPr kumimoji="1" lang="ja-JP" altLang="en-US" sz="3600" dirty="0"/>
          </a:p>
        </p:txBody>
      </p:sp>
      <p:sp>
        <p:nvSpPr>
          <p:cNvPr id="3" name="正方形/長方形 2"/>
          <p:cNvSpPr/>
          <p:nvPr/>
        </p:nvSpPr>
        <p:spPr>
          <a:xfrm>
            <a:off x="611560" y="1661143"/>
            <a:ext cx="7920880" cy="45761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ja-JP" sz="2800" i="1" dirty="0">
                <a:solidFill>
                  <a:srgbClr val="FF0000"/>
                </a:solidFill>
              </a:rPr>
              <a:t>※</a:t>
            </a:r>
            <a:r>
              <a:rPr lang="ja-JP" altLang="en-US" sz="2800" i="1" dirty="0">
                <a:solidFill>
                  <a:srgbClr val="FF0000"/>
                </a:solidFill>
              </a:rPr>
              <a:t>創意工夫実施に要した経費、コスト削減、未利用資源活用等の経済性について、</a:t>
            </a:r>
            <a:r>
              <a:rPr lang="ja-JP" altLang="en-US" sz="2800" i="1" u="sng" dirty="0">
                <a:solidFill>
                  <a:srgbClr val="FF0000"/>
                </a:solidFill>
              </a:rPr>
              <a:t>費用面から創意工夫前後の違いが分かるように数値を用いて対比</a:t>
            </a:r>
            <a:r>
              <a:rPr lang="ja-JP" altLang="en-US" sz="2800" i="1" dirty="0">
                <a:solidFill>
                  <a:srgbClr val="FF0000"/>
                </a:solidFill>
              </a:rPr>
              <a:t>し説明してください。</a:t>
            </a:r>
            <a:endParaRPr lang="en-US" altLang="ja-JP" sz="2800" i="1" dirty="0">
              <a:solidFill>
                <a:srgbClr val="FF0000"/>
              </a:solidFill>
            </a:endParaRPr>
          </a:p>
          <a:p>
            <a:r>
              <a:rPr lang="ja-JP" altLang="en-US" i="1" dirty="0">
                <a:solidFill>
                  <a:schemeClr val="tx1"/>
                </a:solidFill>
              </a:rPr>
              <a:t>（例）</a:t>
            </a:r>
            <a:endParaRPr lang="en-US" altLang="ja-JP" i="1" dirty="0">
              <a:solidFill>
                <a:schemeClr val="tx1"/>
              </a:solidFill>
            </a:endParaRPr>
          </a:p>
          <a:p>
            <a:r>
              <a:rPr lang="ja-JP" altLang="en-US" i="1" dirty="0">
                <a:solidFill>
                  <a:schemeClr val="tx1"/>
                </a:solidFill>
              </a:rPr>
              <a:t>・廃材を使用したので０円。</a:t>
            </a:r>
            <a:endParaRPr lang="en-US" altLang="ja-JP" i="1" dirty="0">
              <a:solidFill>
                <a:schemeClr val="tx1"/>
              </a:solidFill>
            </a:endParaRPr>
          </a:p>
          <a:p>
            <a:r>
              <a:rPr lang="ja-JP" altLang="en-US" i="1" dirty="0">
                <a:solidFill>
                  <a:schemeClr val="tx1"/>
                </a:solidFill>
              </a:rPr>
              <a:t>・人、場所にかかる経費が、１００万円から９０万円となり、１０万円削減できた。</a:t>
            </a:r>
            <a:endParaRPr lang="en-US" altLang="ja-JP" i="1" dirty="0">
              <a:solidFill>
                <a:schemeClr val="tx1"/>
              </a:solidFill>
            </a:endParaRPr>
          </a:p>
          <a:p>
            <a:r>
              <a:rPr lang="ja-JP" altLang="en-US" i="1" dirty="0">
                <a:solidFill>
                  <a:schemeClr val="tx1"/>
                </a:solidFill>
              </a:rPr>
              <a:t>・ 生産数量増により、出荷額が６０万円から９０万円となり、３０万円増加した。</a:t>
            </a:r>
            <a:endParaRPr lang="en-US" altLang="ja-JP" i="1" dirty="0">
              <a:solidFill>
                <a:schemeClr val="tx1"/>
              </a:solidFill>
            </a:endParaRPr>
          </a:p>
          <a:p>
            <a:r>
              <a:rPr lang="ja-JP" altLang="en-US" i="1" dirty="0">
                <a:solidFill>
                  <a:schemeClr val="tx1"/>
                </a:solidFill>
              </a:rPr>
              <a:t>・不良減により、月の廃棄額３０万円が２０万円となり、１０万円改善した。</a:t>
            </a:r>
            <a:endParaRPr lang="en-US" altLang="ja-JP" i="1" dirty="0">
              <a:solidFill>
                <a:schemeClr val="tx1"/>
              </a:solidFill>
            </a:endParaRPr>
          </a:p>
          <a:p>
            <a:endParaRPr lang="en-US" altLang="ja-JP" sz="2800" i="1" dirty="0">
              <a:solidFill>
                <a:schemeClr val="tx1"/>
              </a:solidFill>
            </a:endParaRPr>
          </a:p>
          <a:p>
            <a:r>
              <a:rPr lang="en-US" altLang="ja-JP" sz="2800" i="1" dirty="0">
                <a:solidFill>
                  <a:srgbClr val="FF0000"/>
                </a:solidFill>
              </a:rPr>
              <a:t>※</a:t>
            </a:r>
            <a:r>
              <a:rPr lang="ja-JP" altLang="en-US" sz="2800" i="1" dirty="0">
                <a:solidFill>
                  <a:srgbClr val="FF0000"/>
                </a:solidFill>
              </a:rPr>
              <a:t>絵や図を用いてわかりやすく説明してください。</a:t>
            </a:r>
            <a:endParaRPr lang="en-US" altLang="ja-JP" sz="2800" i="1" dirty="0">
              <a:solidFill>
                <a:srgbClr val="FF0000"/>
              </a:solidFill>
            </a:endParaRPr>
          </a:p>
        </p:txBody>
      </p:sp>
      <p:sp>
        <p:nvSpPr>
          <p:cNvPr id="5" name="正方形/長方形 4"/>
          <p:cNvSpPr/>
          <p:nvPr/>
        </p:nvSpPr>
        <p:spPr>
          <a:xfrm>
            <a:off x="8100392" y="6021288"/>
            <a:ext cx="576064" cy="4680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7</a:t>
            </a:r>
            <a:endParaRPr kumimoji="1" lang="ja-JP" altLang="en-US" dirty="0">
              <a:solidFill>
                <a:schemeClr val="tx1"/>
              </a:solidFill>
            </a:endParaRPr>
          </a:p>
        </p:txBody>
      </p:sp>
      <p:sp>
        <p:nvSpPr>
          <p:cNvPr id="7" name="タイトル 1"/>
          <p:cNvSpPr txBox="1">
            <a:spLocks/>
          </p:cNvSpPr>
          <p:nvPr/>
        </p:nvSpPr>
        <p:spPr>
          <a:xfrm>
            <a:off x="2539166" y="0"/>
            <a:ext cx="4069973" cy="37297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1600" i="1" u="sng" dirty="0">
                <a:solidFill>
                  <a:srgbClr val="FF0000"/>
                </a:solidFill>
                <a:latin typeface="+mj-ea"/>
              </a:rPr>
              <a:t>※</a:t>
            </a:r>
            <a:r>
              <a:rPr lang="ja-JP" altLang="en-US" sz="1600" i="1" u="sng" dirty="0">
                <a:solidFill>
                  <a:srgbClr val="FF0000"/>
                </a:solidFill>
                <a:latin typeface="+mj-ea"/>
              </a:rPr>
              <a:t>創意工夫の業績名を記載してください。</a:t>
            </a:r>
            <a:endParaRPr lang="ja-JP" altLang="en-US" sz="900" i="1" u="sng" dirty="0">
              <a:solidFill>
                <a:srgbClr val="FF0000"/>
              </a:solidFill>
              <a:latin typeface="+mj-ea"/>
            </a:endParaRPr>
          </a:p>
        </p:txBody>
      </p:sp>
    </p:spTree>
    <p:extLst>
      <p:ext uri="{BB962C8B-B14F-4D97-AF65-F5344CB8AC3E}">
        <p14:creationId xmlns:p14="http://schemas.microsoft.com/office/powerpoint/2010/main" val="740659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85800"/>
            <a:ext cx="8229600" cy="1143000"/>
          </a:xfrm>
        </p:spPr>
        <p:txBody>
          <a:bodyPr>
            <a:normAutofit/>
          </a:bodyPr>
          <a:lstStyle/>
          <a:p>
            <a:r>
              <a:rPr kumimoji="1" lang="ja-JP" altLang="en-US" sz="3600" dirty="0"/>
              <a:t>工夫が社内に及ぼした影響</a:t>
            </a:r>
          </a:p>
        </p:txBody>
      </p:sp>
      <p:sp>
        <p:nvSpPr>
          <p:cNvPr id="4" name="正方形/長方形 3"/>
          <p:cNvSpPr/>
          <p:nvPr/>
        </p:nvSpPr>
        <p:spPr>
          <a:xfrm>
            <a:off x="611560" y="2171725"/>
            <a:ext cx="7920880" cy="33880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ja-JP" sz="2400" i="1" dirty="0">
                <a:solidFill>
                  <a:srgbClr val="FF0000"/>
                </a:solidFill>
              </a:rPr>
              <a:t>※</a:t>
            </a:r>
            <a:r>
              <a:rPr lang="ja-JP" altLang="en-US" sz="2400" i="1" dirty="0">
                <a:solidFill>
                  <a:srgbClr val="FF0000"/>
                </a:solidFill>
              </a:rPr>
              <a:t>他製品への応用、生産ラインへの水平展開の状況、社員の改善意識の向上等、</a:t>
            </a:r>
            <a:r>
              <a:rPr lang="ja-JP" altLang="en-US" sz="2400" i="1" u="sng" dirty="0">
                <a:solidFill>
                  <a:srgbClr val="FF0000"/>
                </a:solidFill>
              </a:rPr>
              <a:t>波及面から</a:t>
            </a:r>
            <a:r>
              <a:rPr lang="ja-JP" altLang="en-US" sz="2400" i="1" dirty="0">
                <a:solidFill>
                  <a:srgbClr val="FF0000"/>
                </a:solidFill>
              </a:rPr>
              <a:t>社内貢献度について説明してください。</a:t>
            </a:r>
            <a:endParaRPr lang="en-US" altLang="ja-JP" sz="2400" i="1" dirty="0">
              <a:solidFill>
                <a:schemeClr val="tx1"/>
              </a:solidFill>
            </a:endParaRPr>
          </a:p>
          <a:p>
            <a:r>
              <a:rPr lang="ja-JP" altLang="en-US" i="1" dirty="0">
                <a:solidFill>
                  <a:schemeClr val="tx1"/>
                </a:solidFill>
              </a:rPr>
              <a:t>（例）</a:t>
            </a:r>
            <a:endParaRPr lang="en-US" altLang="ja-JP" i="1" dirty="0">
              <a:solidFill>
                <a:schemeClr val="tx1"/>
              </a:solidFill>
            </a:endParaRPr>
          </a:p>
          <a:p>
            <a:r>
              <a:rPr lang="ja-JP" altLang="en-US" i="1" dirty="0">
                <a:solidFill>
                  <a:schemeClr val="tx1"/>
                </a:solidFill>
              </a:rPr>
              <a:t>・同じ方法を他の工程・事業所等に展開した。</a:t>
            </a:r>
            <a:endParaRPr lang="en-US" altLang="ja-JP" i="1" dirty="0">
              <a:solidFill>
                <a:schemeClr val="tx1"/>
              </a:solidFill>
            </a:endParaRPr>
          </a:p>
          <a:p>
            <a:r>
              <a:rPr lang="ja-JP" altLang="en-US" i="1" dirty="0">
                <a:solidFill>
                  <a:schemeClr val="tx1"/>
                </a:solidFill>
              </a:rPr>
              <a:t>・職域外の社員等に良い影響を与えた。</a:t>
            </a:r>
            <a:endParaRPr lang="en-US" altLang="ja-JP" i="1" dirty="0">
              <a:solidFill>
                <a:schemeClr val="tx1"/>
              </a:solidFill>
            </a:endParaRPr>
          </a:p>
          <a:p>
            <a:r>
              <a:rPr lang="ja-JP" altLang="en-US" i="1" dirty="0">
                <a:solidFill>
                  <a:schemeClr val="tx1"/>
                </a:solidFill>
              </a:rPr>
              <a:t>・改善意識を取り上げる仕組みを醸成できた。</a:t>
            </a:r>
            <a:endParaRPr lang="en-US" altLang="ja-JP" i="1" dirty="0">
              <a:solidFill>
                <a:schemeClr val="tx1"/>
              </a:solidFill>
            </a:endParaRPr>
          </a:p>
          <a:p>
            <a:endParaRPr lang="en-US" altLang="ja-JP" i="1" dirty="0">
              <a:solidFill>
                <a:schemeClr val="tx1"/>
              </a:solidFill>
            </a:endParaRPr>
          </a:p>
          <a:p>
            <a:r>
              <a:rPr lang="en-US" altLang="ja-JP" sz="2400" i="1" dirty="0">
                <a:solidFill>
                  <a:srgbClr val="FF0000"/>
                </a:solidFill>
              </a:rPr>
              <a:t>※</a:t>
            </a:r>
            <a:r>
              <a:rPr lang="ja-JP" altLang="en-US" sz="2400" i="1" dirty="0">
                <a:solidFill>
                  <a:srgbClr val="FF0000"/>
                </a:solidFill>
              </a:rPr>
              <a:t>絵や図を用いてわかりやすく説明してください。</a:t>
            </a:r>
            <a:endParaRPr lang="en-US" altLang="ja-JP" sz="2400" i="1" dirty="0">
              <a:solidFill>
                <a:srgbClr val="FF0000"/>
              </a:solidFill>
            </a:endParaRPr>
          </a:p>
        </p:txBody>
      </p:sp>
      <p:sp>
        <p:nvSpPr>
          <p:cNvPr id="5" name="正方形/長方形 4"/>
          <p:cNvSpPr/>
          <p:nvPr/>
        </p:nvSpPr>
        <p:spPr>
          <a:xfrm>
            <a:off x="8100392" y="6021288"/>
            <a:ext cx="576064" cy="4680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8</a:t>
            </a:r>
            <a:endParaRPr kumimoji="1" lang="ja-JP" altLang="en-US" dirty="0">
              <a:solidFill>
                <a:schemeClr val="tx1"/>
              </a:solidFill>
            </a:endParaRPr>
          </a:p>
        </p:txBody>
      </p:sp>
      <p:sp>
        <p:nvSpPr>
          <p:cNvPr id="7" name="タイトル 1"/>
          <p:cNvSpPr txBox="1">
            <a:spLocks/>
          </p:cNvSpPr>
          <p:nvPr/>
        </p:nvSpPr>
        <p:spPr>
          <a:xfrm>
            <a:off x="2539166" y="0"/>
            <a:ext cx="4069973" cy="37297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1600" i="1" u="sng" dirty="0">
                <a:solidFill>
                  <a:srgbClr val="FF0000"/>
                </a:solidFill>
                <a:latin typeface="+mj-ea"/>
              </a:rPr>
              <a:t>※</a:t>
            </a:r>
            <a:r>
              <a:rPr lang="ja-JP" altLang="en-US" sz="1600" i="1" u="sng" dirty="0">
                <a:solidFill>
                  <a:srgbClr val="FF0000"/>
                </a:solidFill>
                <a:latin typeface="+mj-ea"/>
              </a:rPr>
              <a:t>創意工夫の業績名を記載してください。</a:t>
            </a:r>
            <a:endParaRPr lang="ja-JP" altLang="en-US" sz="900" i="1" u="sng" dirty="0">
              <a:solidFill>
                <a:srgbClr val="FF0000"/>
              </a:solidFill>
              <a:latin typeface="+mj-ea"/>
            </a:endParaRPr>
          </a:p>
        </p:txBody>
      </p:sp>
    </p:spTree>
    <p:extLst>
      <p:ext uri="{BB962C8B-B14F-4D97-AF65-F5344CB8AC3E}">
        <p14:creationId xmlns:p14="http://schemas.microsoft.com/office/powerpoint/2010/main" val="162360535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noFill/>
        </a:ln>
      </a:spPr>
      <a:bodyPr rtlCol="0" anchor="ctr"/>
      <a:lstStyle>
        <a:defPPr algn="ctr">
          <a:defRPr kumimoji="1"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3112</TotalTime>
  <Words>937</Words>
  <Application>Microsoft Office PowerPoint</Application>
  <PresentationFormat>画面に合わせる (4:3)</PresentationFormat>
  <Paragraphs>83</Paragraphs>
  <Slides>8</Slides>
  <Notes>1</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8</vt:i4>
      </vt:variant>
    </vt:vector>
  </HeadingPairs>
  <TitlesOfParts>
    <vt:vector size="11" baseType="lpstr">
      <vt:lpstr>Arial</vt:lpstr>
      <vt:lpstr>Calibri</vt:lpstr>
      <vt:lpstr>Office ​​テーマ</vt:lpstr>
      <vt:lpstr>※創意工夫の業績名を記載してください。 創意工夫の特徴をとらえた簡潔な表現で、「○○の考案」、「○○の改良」、「○○の改善」の いずれかの語尾とし、商標名、商品名、会社名及び句読点等（（）「」・、。）は使用しない。</vt:lpstr>
      <vt:lpstr>事業所紹介</vt:lpstr>
      <vt:lpstr>創意工夫前の状況と問題点</vt:lpstr>
      <vt:lpstr>創意工夫の概要説明</vt:lpstr>
      <vt:lpstr>創意工夫の独創性</vt:lpstr>
      <vt:lpstr>生産性・品質向上及び改善</vt:lpstr>
      <vt:lpstr>創意工夫による経済的効果</vt:lpstr>
      <vt:lpstr>工夫が社内に及ぼした影響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ladmin</dc:creator>
  <cp:lastModifiedBy>佐々木　隆浩</cp:lastModifiedBy>
  <cp:revision>105</cp:revision>
  <cp:lastPrinted>2024-06-07T09:10:23Z</cp:lastPrinted>
  <dcterms:created xsi:type="dcterms:W3CDTF">2013-06-12T05:34:39Z</dcterms:created>
  <dcterms:modified xsi:type="dcterms:W3CDTF">2025-06-11T01:53:26Z</dcterms:modified>
</cp:coreProperties>
</file>